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257" r:id="rId3"/>
    <p:sldId id="272" r:id="rId4"/>
    <p:sldId id="256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58"/>
      </p:cViewPr>
      <p:guideLst/>
    </p:cSldViewPr>
  </p:slideViewPr>
  <p:notesTextViewPr>
    <p:cViewPr>
      <p:scale>
        <a:sx n="1" d="1"/>
        <a:sy n="1" d="1"/>
      </p:scale>
      <p:origin x="0" y="-1637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1AAA8-A1E1-4FAE-9A56-B423011AB156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98944-09A5-45F1-B619-3C48D18A1D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7490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 err="1"/>
              <a:t>dA</a:t>
            </a:r>
            <a:r>
              <a:rPr lang="it-IT" b="1" dirty="0"/>
              <a:t> diocesani e rete territoriale</a:t>
            </a:r>
            <a:endParaRPr lang="it-IT" dirty="0"/>
          </a:p>
          <a:p>
            <a:r>
              <a:rPr lang="it-IT" dirty="0"/>
              <a:t>Qui partiamo da un dato fondamentale, perché ci aiuta a capire bene tutti quelli che vedremo successivamente: nel 2025 le Caritas delle Marche hanno incontrato </a:t>
            </a:r>
            <a:r>
              <a:rPr lang="it-IT" b="1" dirty="0"/>
              <a:t>15.150 persone</a:t>
            </a:r>
            <a:r>
              <a:rPr lang="it-IT" dirty="0"/>
              <a:t>, ma le schede personali registrate sono </a:t>
            </a:r>
            <a:r>
              <a:rPr lang="it-IT" b="1" dirty="0"/>
              <a:t>16.960</a:t>
            </a:r>
            <a:r>
              <a:rPr lang="it-IT" dirty="0"/>
              <a:t>.</a:t>
            </a:r>
          </a:p>
          <a:p>
            <a:r>
              <a:rPr lang="it-IT" dirty="0"/>
              <a:t>La differenza dipende dal fatto che una stessa persona può essere stata incontrata e registrata da più Centri di Ascolto. È però importante sottolineare che si tratta di un fenomeno abbastanza circoscritto: </a:t>
            </a:r>
            <a:r>
              <a:rPr lang="it-IT" b="1" dirty="0"/>
              <a:t>il 90,3% delle persone ha una sola scheda</a:t>
            </a:r>
            <a:r>
              <a:rPr lang="it-IT" dirty="0"/>
              <a:t>, mentre il 9,7% ne ha più di una.</a:t>
            </a:r>
          </a:p>
          <a:p>
            <a:r>
              <a:rPr lang="it-IT" dirty="0"/>
              <a:t>Tra le 1.467 persone con schede multiple, circa </a:t>
            </a:r>
            <a:r>
              <a:rPr lang="it-IT" b="1" dirty="0"/>
              <a:t>due terzi, il 68%, si sono rivolte a più Centri di Ascolto della stessa diocesi</a:t>
            </a:r>
            <a:r>
              <a:rPr lang="it-IT" dirty="0"/>
              <a:t>; il restante 32% compare invece anche in diocesi differenti. In alcuni casi si arriva fino a cinque o sei schede per la stessa persona.</a:t>
            </a:r>
          </a:p>
          <a:p>
            <a:r>
              <a:rPr lang="it-IT" dirty="0"/>
              <a:t>Questo dato diventa particolarmente interessante quando lo colleghiamo alla condizione abitativa: </a:t>
            </a:r>
            <a:r>
              <a:rPr lang="it-IT" b="1" dirty="0"/>
              <a:t>tra le persone che hanno più di tre schede, il 79% è senza dimora</a:t>
            </a:r>
            <a:r>
              <a:rPr lang="it-IT" dirty="0"/>
              <a:t>. Quindi la presenza di registrazioni multiple non va letta semplicemente come una duplicazione informatica. Spesso racconta una maggiore mobilità, una maggiore instabilità e l’assenza di un punto di riferimento territoriale stabile.</a:t>
            </a:r>
          </a:p>
          <a:p>
            <a:r>
              <a:rPr lang="it-IT" dirty="0"/>
              <a:t>Sulla destra vediamo poi come le 16.960 schede si distribuiscono tra le diocesi. </a:t>
            </a:r>
            <a:r>
              <a:rPr lang="it-IT" b="1" dirty="0"/>
              <a:t>Ancona-Osimo, Senigallia, Pesaro, Fermo e San Benedetto del Tronto concentrano insieme il 62,5% delle registrazioni</a:t>
            </a:r>
            <a:r>
              <a:rPr lang="it-IT" dirty="0"/>
              <a:t>.</a:t>
            </a:r>
          </a:p>
          <a:p>
            <a:r>
              <a:rPr lang="it-IT" dirty="0"/>
              <a:t>Anche qui serve una cautela: </a:t>
            </a:r>
            <a:r>
              <a:rPr lang="it-IT" b="1" dirty="0"/>
              <a:t>questa non è una classifica della povertà nelle Marche</a:t>
            </a:r>
            <a:r>
              <a:rPr lang="it-IT" dirty="0"/>
              <a:t>. Un numero maggiore di schede può dipendere dalla popolazione del territorio, dalla presenza e dalla dimensione dei servizi, dalla capacità dei Centri di Ascolto di intercettare le persone e dalle modalità di registrazione.</a:t>
            </a:r>
          </a:p>
          <a:p>
            <a:r>
              <a:rPr lang="it-IT"/>
              <a:t>Quello che emerge, quindi, è soprattutto la fotografia di </a:t>
            </a:r>
            <a:r>
              <a:rPr lang="it-IT" b="1"/>
              <a:t>una rete territoriale molto articolata</a:t>
            </a:r>
            <a:r>
              <a:rPr lang="it-IT"/>
              <a:t>, nella quale le persone hanno generalmente un riferimento stabile, ma dove le situazioni di maggiore marginalità tendono più facilmente a muoversi tra servizi e territori.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98944-09A5-45F1-B619-3C48D18A1D1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2178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46305E-9511-0358-1030-E651AB4534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A33EC26-3567-6E33-EB99-1BC6CBE1E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C2D2B5-347A-7043-4B1C-70FB1BDC3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A42C58-E4D8-A255-B408-606AB2DDC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2ECB31-CEFC-028A-A76B-ECAE03E41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1393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E247BB-A669-3B3A-1345-53FC88137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3C0FD5-3F6C-920A-79D0-BD51A78E4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C9E519-60B4-EE27-0EAF-CF332D346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19CCD3-A560-84C3-D2A5-FF134E12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667AAAF-FD9A-934E-799E-213002554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524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7DE301-1ED7-B228-2776-0AF1B5740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54BE4A-3EBB-59EE-6320-9833D4A04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0898DA-2B9C-DE8E-CC1A-A6150181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626F69-3792-7B65-3DA2-4103F54E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822DA7-F8AB-43EB-76C5-4EA6C1A79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114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9C2B4B-0546-7AA5-D30F-6F4612D45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05A488-333C-54E6-56DD-D22BFE5C1B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811F29-1336-D263-5748-1300E4236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7592F2-AA54-E272-81D4-9C41BC4A2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E3E956-17DF-4408-C289-4DADEED59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BDF743-350A-7F9A-F38D-109723278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89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F840F1-5EB7-E3C6-579E-9F70ED6C9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29CA99-C8C7-1B54-3321-BEBFFEC2A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3E456B8-8503-A1ED-AE7C-1DFEB174D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4E5F61C-8A81-B950-B633-C85206D489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00B24D-485E-30AA-5DC9-BEE11DB4C5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0B520F7-9BE3-FDEB-642E-CE9E5EE2D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2B8E778-3004-B29C-2371-C7440397E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E2D3770-2B31-2593-BB87-6EE920087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515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76E408-AC00-BF96-85E6-5E18E4376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8FC5585-E18A-8BB3-062C-8D447BE91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E59195F-41CF-B086-09C1-7DFA839F1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8575630-013D-6C04-BD92-23F4DA908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0913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BCD7109-B965-22FB-6B54-8BA5A967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F10D656-2258-9445-D970-D9BFAF426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8EE9AEA-B36D-AAF9-0464-910FCBD7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792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E7F0EC-5D3E-A0FE-ADFB-BCC45ADF3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6EF3A2-2AD0-0D71-163C-F44E61A93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13EC5C-E790-E094-DE95-BF2A21ECD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463EDF-7CF6-12A2-EF0C-84CFB0ECB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F9FE7BF-E4FB-4072-8EE5-23AFB223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E094B16-4A42-AF35-2776-2EB52F2F3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55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EFE3F8-1CC4-AC9A-9875-EC39FE69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49100CC-581E-ED5D-5D89-C0C50D4DBB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0761C46-5B20-B48F-54A9-1ED4643C5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B61510-E806-79E8-167D-BBB1A221D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98119C-6203-F784-1C94-B43EEECD4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58C4D97-5B61-C062-C260-57373F33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528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28DCB1-81FC-357C-B90C-4D0B269D8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B32D11-6B71-594A-859E-5C7B85742E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5C8403-5A19-F157-CE72-45A713A45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9045B7-80EF-EB16-36A3-56A331F7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30992E-6E43-5667-0DB2-9ECDA7A9F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8947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EBCC316-4119-14AE-F6DF-3D3557EC5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79BF071-6E36-A207-6C2A-5E6EECF94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7AFA70-71E6-DC7F-0572-1C5106218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6A3BC3-503D-06D5-818C-5084622D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8FB41A-5A75-B3FA-CA73-482D5B14F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583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6316090-D1D4-18F0-417F-57CD58459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EB0260-D9DD-5F29-91C3-40007558F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11F525-075F-99B6-A655-6F97DBF206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81E13-5DF9-4B9C-B632-CC07987A6A83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435531-3D60-04E2-91D2-726FAA55C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24FA70-6AB0-CBC3-991E-F278F9743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BF4FF-F70D-47DE-ADE8-895BBB63AF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05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57EFEF-489F-6E33-EFAF-8FAFA0A6E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grafica, schermata, Carattere&#10;&#10;Descrizione generata automaticamente">
            <a:extLst>
              <a:ext uri="{FF2B5EF4-FFF2-40B4-BE49-F238E27FC236}">
                <a16:creationId xmlns:a16="http://schemas.microsoft.com/office/drawing/2014/main" id="{91649638-2EFD-1C52-7EB7-716DF7BA0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</p:spPr>
      </p:pic>
    </p:spTree>
    <p:extLst>
      <p:ext uri="{BB962C8B-B14F-4D97-AF65-F5344CB8AC3E}">
        <p14:creationId xmlns:p14="http://schemas.microsoft.com/office/powerpoint/2010/main" val="1416255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ED65E7-944A-6546-85D0-718CC7BA7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767608AA-75EC-A5E0-E1DE-88490FFC9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</p:spPr>
      </p:pic>
    </p:spTree>
    <p:extLst>
      <p:ext uri="{BB962C8B-B14F-4D97-AF65-F5344CB8AC3E}">
        <p14:creationId xmlns:p14="http://schemas.microsoft.com/office/powerpoint/2010/main" val="243393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2CDE93-1F7C-0373-4902-9F5D6670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8C7FB7-57DE-502E-2072-0B96D4A21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312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1D43AA-C7D4-107B-CCF6-633ECA2323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56F105-B7E7-8949-5A21-7BE386208A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FDED80E-6BCD-C1C1-71A0-DAFEBD8AB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CE2BD44-E9F3-9A98-F9AA-3D17BD440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8D4267A4-6554-7429-550A-259143D92B20}"/>
              </a:ext>
            </a:extLst>
          </p:cNvPr>
          <p:cNvSpPr/>
          <p:nvPr/>
        </p:nvSpPr>
        <p:spPr>
          <a:xfrm>
            <a:off x="8053431" y="0"/>
            <a:ext cx="3984771" cy="996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683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E163C3-5716-EC8F-2FDB-01325B01A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A5B8B323-EA75-5253-3F73-434382EC6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</p:spPr>
      </p:pic>
    </p:spTree>
    <p:extLst>
      <p:ext uri="{BB962C8B-B14F-4D97-AF65-F5344CB8AC3E}">
        <p14:creationId xmlns:p14="http://schemas.microsoft.com/office/powerpoint/2010/main" val="188540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93FA51-4D43-6965-AAF2-0D6D53D3A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">
            <a:extLst>
              <a:ext uri="{FF2B5EF4-FFF2-40B4-BE49-F238E27FC236}">
                <a16:creationId xmlns:a16="http://schemas.microsoft.com/office/drawing/2014/main" id="{776582C5-8693-5C38-E74B-F7AA48788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</p:spPr>
      </p:pic>
    </p:spTree>
    <p:extLst>
      <p:ext uri="{BB962C8B-B14F-4D97-AF65-F5344CB8AC3E}">
        <p14:creationId xmlns:p14="http://schemas.microsoft.com/office/powerpoint/2010/main" val="3433406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AB4FD8-F8FD-043B-782D-83FEC0D84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A8ED71D0-D806-C7CC-DD57-1E100B7CC0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47"/>
            <a:ext cx="12192000" cy="6861647"/>
          </a:xfrm>
        </p:spPr>
      </p:pic>
    </p:spTree>
    <p:extLst>
      <p:ext uri="{BB962C8B-B14F-4D97-AF65-F5344CB8AC3E}">
        <p14:creationId xmlns:p14="http://schemas.microsoft.com/office/powerpoint/2010/main" val="3397255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B2AF34-E509-5103-FA9F-61928C9AA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6B7205DC-4434-BF13-80B5-717AE9C4BD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</p:spPr>
      </p:pic>
    </p:spTree>
    <p:extLst>
      <p:ext uri="{BB962C8B-B14F-4D97-AF65-F5344CB8AC3E}">
        <p14:creationId xmlns:p14="http://schemas.microsoft.com/office/powerpoint/2010/main" val="3551983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1132B0-6114-30BC-DEA1-5372AE143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39AAF9B8-9A25-8415-52BF-8030FA83E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</p:spPr>
      </p:pic>
    </p:spTree>
    <p:extLst>
      <p:ext uri="{BB962C8B-B14F-4D97-AF65-F5344CB8AC3E}">
        <p14:creationId xmlns:p14="http://schemas.microsoft.com/office/powerpoint/2010/main" val="2578216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23E015-6949-BEC5-62CA-356AAF7AF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DED4A77D-5B1F-DA1C-CA30-DCD6EC7B49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27" y="236220"/>
            <a:ext cx="12170233" cy="6849396"/>
          </a:xfrm>
        </p:spPr>
      </p:pic>
    </p:spTree>
    <p:extLst>
      <p:ext uri="{BB962C8B-B14F-4D97-AF65-F5344CB8AC3E}">
        <p14:creationId xmlns:p14="http://schemas.microsoft.com/office/powerpoint/2010/main" val="2226325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C58E1D-B45D-933C-79CD-0F8ABE72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27863674-560A-C4FF-4B60-3D5683B8F8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</p:spPr>
      </p:pic>
    </p:spTree>
    <p:extLst>
      <p:ext uri="{BB962C8B-B14F-4D97-AF65-F5344CB8AC3E}">
        <p14:creationId xmlns:p14="http://schemas.microsoft.com/office/powerpoint/2010/main" val="156289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54E40D-FD91-F3BB-D9D7-5F6B87685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57DC0D35-6760-A50B-9A77-B97D853C30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7"/>
          </a:xfrm>
        </p:spPr>
      </p:pic>
    </p:spTree>
    <p:extLst>
      <p:ext uri="{BB962C8B-B14F-4D97-AF65-F5344CB8AC3E}">
        <p14:creationId xmlns:p14="http://schemas.microsoft.com/office/powerpoint/2010/main" val="337072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425D25-AF6C-C92F-90A1-571812849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44AC3611-06B9-8575-7337-AAE54B8DC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</p:spPr>
      </p:pic>
    </p:spTree>
    <p:extLst>
      <p:ext uri="{BB962C8B-B14F-4D97-AF65-F5344CB8AC3E}">
        <p14:creationId xmlns:p14="http://schemas.microsoft.com/office/powerpoint/2010/main" val="453106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111F0A-98F6-BD71-1CBB-5DCFB5A3B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B0AB33D-19FD-9D88-DF23-83521D131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</p:spPr>
      </p:pic>
    </p:spTree>
    <p:extLst>
      <p:ext uri="{BB962C8B-B14F-4D97-AF65-F5344CB8AC3E}">
        <p14:creationId xmlns:p14="http://schemas.microsoft.com/office/powerpoint/2010/main" val="3749373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F528EA-76C0-CABD-5E3A-D53689F95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, Marchio&#10;&#10;Descrizione generata automaticamente">
            <a:extLst>
              <a:ext uri="{FF2B5EF4-FFF2-40B4-BE49-F238E27FC236}">
                <a16:creationId xmlns:a16="http://schemas.microsoft.com/office/drawing/2014/main" id="{7808F5D1-29DB-F265-E704-998B27D267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</p:spPr>
      </p:pic>
    </p:spTree>
    <p:extLst>
      <p:ext uri="{BB962C8B-B14F-4D97-AF65-F5344CB8AC3E}">
        <p14:creationId xmlns:p14="http://schemas.microsoft.com/office/powerpoint/2010/main" val="437016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84AF96-9C1D-44E1-2562-E20C3B0F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1B1B24E-B5FE-42E4-989C-3E3838C91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</p:spPr>
      </p:pic>
    </p:spTree>
    <p:extLst>
      <p:ext uri="{BB962C8B-B14F-4D97-AF65-F5344CB8AC3E}">
        <p14:creationId xmlns:p14="http://schemas.microsoft.com/office/powerpoint/2010/main" val="14679422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2885</TotalTime>
  <Words>345</Words>
  <Application>Microsoft Office PowerPoint</Application>
  <PresentationFormat>Widescreen</PresentationFormat>
  <Paragraphs>9</Paragraphs>
  <Slides>16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 tondi</dc:creator>
  <cp:lastModifiedBy>andrea tondi</cp:lastModifiedBy>
  <cp:revision>2</cp:revision>
  <dcterms:created xsi:type="dcterms:W3CDTF">2026-09-21T10:19:15Z</dcterms:created>
  <dcterms:modified xsi:type="dcterms:W3CDTF">2026-09-24T12:47:30Z</dcterms:modified>
</cp:coreProperties>
</file>